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Libre Franklin Bold" panose="020B0604020202020204" charset="0"/>
      <p:regular r:id="rId20"/>
    </p:embeddedFont>
    <p:embeddedFont>
      <p:font typeface="Libre Franklin Light" pitchFamily="2" charset="0"/>
      <p:regular r:id="rId21"/>
    </p:embeddedFont>
    <p:embeddedFont>
      <p:font typeface="Montserrat" panose="00000500000000000000" pitchFamily="2" charset="0"/>
      <p:regular r:id="rId22"/>
    </p:embeddedFont>
    <p:embeddedFont>
      <p:font typeface="Montserra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Jayanth" userId="de384eac5c3a375c" providerId="LiveId" clId="{2E7D86B4-B8BF-4585-AD70-2B72EB53F5CA}"/>
    <pc:docChg chg="modSld">
      <pc:chgData name="M Jayanth" userId="de384eac5c3a375c" providerId="LiveId" clId="{2E7D86B4-B8BF-4585-AD70-2B72EB53F5CA}" dt="2025-10-14T06:40:06.296" v="0" actId="20577"/>
      <pc:docMkLst>
        <pc:docMk/>
      </pc:docMkLst>
      <pc:sldChg chg="modSp mod">
        <pc:chgData name="M Jayanth" userId="de384eac5c3a375c" providerId="LiveId" clId="{2E7D86B4-B8BF-4585-AD70-2B72EB53F5CA}" dt="2025-10-14T06:40:06.296" v="0" actId="20577"/>
        <pc:sldMkLst>
          <pc:docMk/>
          <pc:sldMk cId="0" sldId="271"/>
        </pc:sldMkLst>
        <pc:spChg chg="mod">
          <ac:chgData name="M Jayanth" userId="de384eac5c3a375c" providerId="LiveId" clId="{2E7D86B4-B8BF-4585-AD70-2B72EB53F5CA}" dt="2025-10-14T06:40:06.296" v="0" actId="20577"/>
          <ac:spMkLst>
            <pc:docMk/>
            <pc:sldMk cId="0" sldId="271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sv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038"/>
            <a:ext cx="14196238" cy="10188293"/>
            <a:chOff x="0" y="0"/>
            <a:chExt cx="7255606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55605" cy="5342981"/>
            </a:xfrm>
            <a:custGeom>
              <a:avLst/>
              <a:gdLst/>
              <a:ahLst/>
              <a:cxnLst/>
              <a:rect l="l" t="t" r="r" b="b"/>
              <a:pathLst>
                <a:path w="7255605" h="5342981">
                  <a:moveTo>
                    <a:pt x="0" y="0"/>
                  </a:moveTo>
                  <a:lnTo>
                    <a:pt x="7255605" y="0"/>
                  </a:lnTo>
                  <a:lnTo>
                    <a:pt x="7255605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85933" y="1094248"/>
            <a:ext cx="818874" cy="572556"/>
          </a:xfrm>
          <a:custGeom>
            <a:avLst/>
            <a:gdLst/>
            <a:ahLst/>
            <a:cxnLst/>
            <a:rect l="l" t="t" r="r" b="b"/>
            <a:pathLst>
              <a:path w="818874" h="572556">
                <a:moveTo>
                  <a:pt x="0" y="0"/>
                </a:moveTo>
                <a:lnTo>
                  <a:pt x="818874" y="0"/>
                </a:lnTo>
                <a:lnTo>
                  <a:pt x="818874" y="572557"/>
                </a:lnTo>
                <a:lnTo>
                  <a:pt x="0" y="572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2040"/>
            <a:ext cx="14196238" cy="10274959"/>
          </a:xfrm>
          <a:custGeom>
            <a:avLst/>
            <a:gdLst/>
            <a:ahLst/>
            <a:cxnLst/>
            <a:rect l="l" t="t" r="r" b="b"/>
            <a:pathLst>
              <a:path w="14196238" h="10287000">
                <a:moveTo>
                  <a:pt x="0" y="0"/>
                </a:moveTo>
                <a:lnTo>
                  <a:pt x="14196238" y="0"/>
                </a:lnTo>
                <a:lnTo>
                  <a:pt x="14196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-1263" r="-743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96238" y="12041"/>
            <a:ext cx="4091762" cy="2164415"/>
          </a:xfrm>
          <a:custGeom>
            <a:avLst/>
            <a:gdLst/>
            <a:ahLst/>
            <a:cxnLst/>
            <a:rect l="l" t="t" r="r" b="b"/>
            <a:pathLst>
              <a:path w="4091762" h="2164415">
                <a:moveTo>
                  <a:pt x="0" y="0"/>
                </a:moveTo>
                <a:lnTo>
                  <a:pt x="4091762" y="0"/>
                </a:lnTo>
                <a:lnTo>
                  <a:pt x="4091762" y="2164415"/>
                </a:lnTo>
                <a:lnTo>
                  <a:pt x="0" y="2164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282" t="-48008" r="-36298" b="-582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8937" y="5857493"/>
            <a:ext cx="13048619" cy="206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0"/>
              </a:lnSpc>
            </a:pPr>
            <a:r>
              <a:rPr lang="en-US" sz="796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NeuroFleetX – AI-Driven Urban Mobility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1527" y="8283343"/>
            <a:ext cx="1344913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>
                    <a:alpha val="76863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Next-Gen Smart Fleet &amp; Rental Transport Solution for Urban Mobility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96238" y="5900445"/>
            <a:ext cx="3520990" cy="57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8"/>
              </a:lnSpc>
            </a:pPr>
            <a:r>
              <a:rPr lang="en-US" sz="3363" b="1">
                <a:solidFill>
                  <a:srgbClr val="FFFFFF">
                    <a:alpha val="7764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66442" y="6677974"/>
            <a:ext cx="3351133" cy="270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Kumar Sarish</a:t>
            </a:r>
          </a:p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M. Jayanth </a:t>
            </a:r>
          </a:p>
          <a:p>
            <a:pPr algn="ctr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G.Suma Likhitha </a:t>
            </a:r>
          </a:p>
          <a:p>
            <a:pPr algn="just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Anurag Tiwari </a:t>
            </a:r>
          </a:p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Aman Gupta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95990" y="427020"/>
            <a:ext cx="10553842" cy="4716480"/>
          </a:xfrm>
          <a:custGeom>
            <a:avLst/>
            <a:gdLst/>
            <a:ahLst/>
            <a:cxnLst/>
            <a:rect l="l" t="t" r="r" b="b"/>
            <a:pathLst>
              <a:path w="10553842" h="4716480">
                <a:moveTo>
                  <a:pt x="0" y="0"/>
                </a:moveTo>
                <a:lnTo>
                  <a:pt x="10553842" y="0"/>
                </a:lnTo>
                <a:lnTo>
                  <a:pt x="10553842" y="4716480"/>
                </a:lnTo>
                <a:lnTo>
                  <a:pt x="0" y="471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55" b="-305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95990" y="5327979"/>
            <a:ext cx="10553842" cy="4646247"/>
          </a:xfrm>
          <a:custGeom>
            <a:avLst/>
            <a:gdLst/>
            <a:ahLst/>
            <a:cxnLst/>
            <a:rect l="l" t="t" r="r" b="b"/>
            <a:pathLst>
              <a:path w="10553842" h="4646247">
                <a:moveTo>
                  <a:pt x="0" y="0"/>
                </a:moveTo>
                <a:lnTo>
                  <a:pt x="10553842" y="0"/>
                </a:lnTo>
                <a:lnTo>
                  <a:pt x="10553842" y="4646247"/>
                </a:lnTo>
                <a:lnTo>
                  <a:pt x="0" y="4646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034" b="-403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27355" y="1917523"/>
            <a:ext cx="3527788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011C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map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27355" y="7434740"/>
            <a:ext cx="3527788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vehicles </a:t>
            </a:r>
          </a:p>
        </p:txBody>
      </p:sp>
      <p:sp>
        <p:nvSpPr>
          <p:cNvPr id="15" name="Freeform 15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47700" y="306085"/>
            <a:ext cx="381000" cy="2942311"/>
            <a:chOff x="0" y="0"/>
            <a:chExt cx="508000" cy="3923081"/>
          </a:xfrm>
        </p:grpSpPr>
        <p:sp>
          <p:nvSpPr>
            <p:cNvPr id="17" name="Freeform 17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9666847" y="756286"/>
            <a:ext cx="8185250" cy="3805252"/>
          </a:xfrm>
          <a:custGeom>
            <a:avLst/>
            <a:gdLst/>
            <a:ahLst/>
            <a:cxnLst/>
            <a:rect l="l" t="t" r="r" b="b"/>
            <a:pathLst>
              <a:path w="8185250" h="3805252">
                <a:moveTo>
                  <a:pt x="0" y="0"/>
                </a:moveTo>
                <a:lnTo>
                  <a:pt x="8185251" y="0"/>
                </a:lnTo>
                <a:lnTo>
                  <a:pt x="8185251" y="3805252"/>
                </a:lnTo>
                <a:lnTo>
                  <a:pt x="0" y="3805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89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756286"/>
            <a:ext cx="8164887" cy="3867578"/>
          </a:xfrm>
          <a:custGeom>
            <a:avLst/>
            <a:gdLst/>
            <a:ahLst/>
            <a:cxnLst/>
            <a:rect l="l" t="t" r="r" b="b"/>
            <a:pathLst>
              <a:path w="8164887" h="3867578">
                <a:moveTo>
                  <a:pt x="0" y="0"/>
                </a:moveTo>
                <a:lnTo>
                  <a:pt x="8164887" y="0"/>
                </a:lnTo>
                <a:lnTo>
                  <a:pt x="8164887" y="3867578"/>
                </a:lnTo>
                <a:lnTo>
                  <a:pt x="0" y="3867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311025" y="4888921"/>
            <a:ext cx="11765125" cy="4652927"/>
          </a:xfrm>
          <a:custGeom>
            <a:avLst/>
            <a:gdLst/>
            <a:ahLst/>
            <a:cxnLst/>
            <a:rect l="l" t="t" r="r" b="b"/>
            <a:pathLst>
              <a:path w="11765125" h="4652927">
                <a:moveTo>
                  <a:pt x="0" y="0"/>
                </a:moveTo>
                <a:lnTo>
                  <a:pt x="11765125" y="0"/>
                </a:lnTo>
                <a:lnTo>
                  <a:pt x="11765125" y="4652927"/>
                </a:lnTo>
                <a:lnTo>
                  <a:pt x="0" y="4652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16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7200" y="373615"/>
            <a:ext cx="381000" cy="2942311"/>
            <a:chOff x="0" y="0"/>
            <a:chExt cx="508000" cy="3923081"/>
          </a:xfrm>
        </p:grpSpPr>
        <p:sp>
          <p:nvSpPr>
            <p:cNvPr id="15" name="Freeform 15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66700" y="5648669"/>
            <a:ext cx="381000" cy="2942311"/>
            <a:chOff x="0" y="0"/>
            <a:chExt cx="508000" cy="3923081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3181321" y="5557468"/>
            <a:ext cx="10797597" cy="4729532"/>
          </a:xfrm>
          <a:custGeom>
            <a:avLst/>
            <a:gdLst/>
            <a:ahLst/>
            <a:cxnLst/>
            <a:rect l="l" t="t" r="r" b="b"/>
            <a:pathLst>
              <a:path w="10797597" h="4729532">
                <a:moveTo>
                  <a:pt x="0" y="0"/>
                </a:moveTo>
                <a:lnTo>
                  <a:pt x="10797596" y="0"/>
                </a:lnTo>
                <a:lnTo>
                  <a:pt x="10797596" y="4729532"/>
                </a:lnTo>
                <a:lnTo>
                  <a:pt x="0" y="4729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53" t="-12707" r="-205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7200" y="373615"/>
            <a:ext cx="10160214" cy="4958044"/>
          </a:xfrm>
          <a:custGeom>
            <a:avLst/>
            <a:gdLst/>
            <a:ahLst/>
            <a:cxnLst/>
            <a:rect l="l" t="t" r="r" b="b"/>
            <a:pathLst>
              <a:path w="10160214" h="4958044">
                <a:moveTo>
                  <a:pt x="0" y="0"/>
                </a:moveTo>
                <a:lnTo>
                  <a:pt x="10160214" y="0"/>
                </a:lnTo>
                <a:lnTo>
                  <a:pt x="10160214" y="4958044"/>
                </a:lnTo>
                <a:lnTo>
                  <a:pt x="0" y="4958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51" t="-10494" r="-265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686992" y="565786"/>
            <a:ext cx="7249776" cy="4479504"/>
          </a:xfrm>
          <a:custGeom>
            <a:avLst/>
            <a:gdLst/>
            <a:ahLst/>
            <a:cxnLst/>
            <a:rect l="l" t="t" r="r" b="b"/>
            <a:pathLst>
              <a:path w="7249776" h="4479504">
                <a:moveTo>
                  <a:pt x="0" y="0"/>
                </a:moveTo>
                <a:lnTo>
                  <a:pt x="7249776" y="0"/>
                </a:lnTo>
                <a:lnTo>
                  <a:pt x="7249776" y="4479504"/>
                </a:lnTo>
                <a:lnTo>
                  <a:pt x="0" y="4479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536" r="-5760" b="-207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642670" y="1148714"/>
            <a:ext cx="9759780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42670" y="4604235"/>
            <a:ext cx="5201445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Live location tracking and performance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42670" y="3951513"/>
            <a:ext cx="3368448" cy="33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524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visibility: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42670" y="7594985"/>
            <a:ext cx="5201445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Reduces cost, time, and fuel consumption.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42670" y="7026152"/>
            <a:ext cx="3998729" cy="33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520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Optimized operations: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7984" y="4614275"/>
            <a:ext cx="6153594" cy="46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448" spc="48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AI models prevent downtime and delays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6882" y="3978105"/>
            <a:ext cx="3950065" cy="33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524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Predictive intelligence: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5056" y="7645634"/>
            <a:ext cx="5659451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Reliable and modular microservice design.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6882" y="7026152"/>
            <a:ext cx="4354562" cy="33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520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Cloud-based scalability: 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35056" y="8564964"/>
            <a:ext cx="5659451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Enables smart route planning for eco-efficiency</a:t>
            </a:r>
          </a:p>
        </p:txBody>
      </p:sp>
      <p:sp>
        <p:nvSpPr>
          <p:cNvPr id="23" name="Freeform 23"/>
          <p:cNvSpPr/>
          <p:nvPr/>
        </p:nvSpPr>
        <p:spPr>
          <a:xfrm>
            <a:off x="2929788" y="270348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929788" y="589905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144000" y="270348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144000" y="589905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875924" y="1352886"/>
            <a:ext cx="10536153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5430" b="1" spc="86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248094" y="3373451"/>
            <a:ext cx="2986837" cy="2568529"/>
            <a:chOff x="0" y="0"/>
            <a:chExt cx="3982449" cy="34247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 Traffic Prediction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58777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City-level traffic forecasting and congestion control.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650582" y="3248396"/>
            <a:ext cx="2986837" cy="2818640"/>
            <a:chOff x="0" y="0"/>
            <a:chExt cx="3982449" cy="375818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953657"/>
              <a:ext cx="3982449" cy="687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Driver Behavior Analysis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92258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Monitor and improve driving performance.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2382505" y="3271820"/>
            <a:ext cx="2986837" cy="2568529"/>
            <a:chOff x="0" y="0"/>
            <a:chExt cx="3982449" cy="342470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558777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Optimize routes for electric vehicles.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 Fleet Integration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382505" y="7061538"/>
            <a:ext cx="2986837" cy="2568529"/>
            <a:chOff x="0" y="0"/>
            <a:chExt cx="3982449" cy="3424706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Mobile Application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558777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Android/iOS app for drivers and customers.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7650582" y="6801869"/>
            <a:ext cx="2986837" cy="2911429"/>
            <a:chOff x="0" y="0"/>
            <a:chExt cx="3982449" cy="3881906"/>
          </a:xfrm>
        </p:grpSpPr>
        <p:sp>
          <p:nvSpPr>
            <p:cNvPr id="31" name="TextBox 31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Blockchain Security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558777"/>
              <a:ext cx="3982449" cy="132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Secure booking, transactions, and fleet records.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099635" y="1216748"/>
            <a:ext cx="9502526" cy="4753550"/>
            <a:chOff x="0" y="0"/>
            <a:chExt cx="8709163" cy="43566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09163" cy="4356677"/>
            </a:xfrm>
            <a:custGeom>
              <a:avLst/>
              <a:gdLst/>
              <a:ahLst/>
              <a:cxnLst/>
              <a:rect l="l" t="t" r="r" b="b"/>
              <a:pathLst>
                <a:path w="8709163" h="4356677">
                  <a:moveTo>
                    <a:pt x="0" y="0"/>
                  </a:moveTo>
                  <a:lnTo>
                    <a:pt x="8709163" y="0"/>
                  </a:lnTo>
                  <a:lnTo>
                    <a:pt x="8709163" y="4356677"/>
                  </a:lnTo>
                  <a:lnTo>
                    <a:pt x="0" y="4356677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935180" y="1922131"/>
            <a:ext cx="908396" cy="90839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11C5D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3116065" y="2179047"/>
            <a:ext cx="546626" cy="394565"/>
          </a:xfrm>
          <a:custGeom>
            <a:avLst/>
            <a:gdLst/>
            <a:ahLst/>
            <a:cxnLst/>
            <a:rect l="l" t="t" r="r" b="b"/>
            <a:pathLst>
              <a:path w="546626" h="394565">
                <a:moveTo>
                  <a:pt x="0" y="0"/>
                </a:moveTo>
                <a:lnTo>
                  <a:pt x="546626" y="0"/>
                </a:lnTo>
                <a:lnTo>
                  <a:pt x="546626" y="394564"/>
                </a:lnTo>
                <a:lnTo>
                  <a:pt x="0" y="39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602161" y="1216748"/>
            <a:ext cx="5052997" cy="7853505"/>
          </a:xfrm>
          <a:custGeom>
            <a:avLst/>
            <a:gdLst/>
            <a:ahLst/>
            <a:cxnLst/>
            <a:rect l="l" t="t" r="r" b="b"/>
            <a:pathLst>
              <a:path w="5052997" h="7853505">
                <a:moveTo>
                  <a:pt x="0" y="0"/>
                </a:moveTo>
                <a:lnTo>
                  <a:pt x="5052998" y="0"/>
                </a:lnTo>
                <a:lnTo>
                  <a:pt x="5052998" y="7853504"/>
                </a:lnTo>
                <a:lnTo>
                  <a:pt x="0" y="7853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51" r="-30292" b="-343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99635" y="5970298"/>
            <a:ext cx="9502526" cy="3099955"/>
          </a:xfrm>
          <a:custGeom>
            <a:avLst/>
            <a:gdLst/>
            <a:ahLst/>
            <a:cxnLst/>
            <a:rect l="l" t="t" r="r" b="b"/>
            <a:pathLst>
              <a:path w="9502526" h="3099955">
                <a:moveTo>
                  <a:pt x="0" y="0"/>
                </a:moveTo>
                <a:lnTo>
                  <a:pt x="9502526" y="0"/>
                </a:lnTo>
                <a:lnTo>
                  <a:pt x="9502526" y="3099954"/>
                </a:lnTo>
                <a:lnTo>
                  <a:pt x="0" y="30999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835" t="-42889" b="-56447"/>
            </a:stretch>
          </a:blipFill>
        </p:spPr>
      </p:sp>
      <p:sp>
        <p:nvSpPr>
          <p:cNvPr id="18" name="TextBox 18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37779" y="1892124"/>
            <a:ext cx="4144221" cy="93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2"/>
              </a:lnSpc>
            </a:pPr>
            <a:r>
              <a:rPr lang="en-US" sz="543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77577" y="3210296"/>
            <a:ext cx="8346642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NeuroFleetX revolutionizes fleet management with AI, IoT, and predictive analytics.Provides real-time visibility, automated decisions, and operational efficiency.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smart city development and sustainable mobility goals.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02434" y="4393033"/>
            <a:ext cx="7848857" cy="136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6"/>
              </a:lnSpc>
            </a:pPr>
            <a:r>
              <a:rPr lang="en-US" sz="9465" spc="15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51030" y="344500"/>
            <a:ext cx="451810" cy="2492110"/>
            <a:chOff x="0" y="0"/>
            <a:chExt cx="602413" cy="3322813"/>
          </a:xfrm>
        </p:grpSpPr>
        <p:sp>
          <p:nvSpPr>
            <p:cNvPr id="14" name="Freeform 14"/>
            <p:cNvSpPr/>
            <p:nvPr/>
          </p:nvSpPr>
          <p:spPr>
            <a:xfrm rot="-5400000">
              <a:off x="-23283" y="2705541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 rot="-5400000">
              <a:off x="-887448" y="916024"/>
              <a:ext cx="2405886" cy="573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06170" y="35853"/>
            <a:ext cx="6583680" cy="10287000"/>
          </a:xfrm>
          <a:custGeom>
            <a:avLst/>
            <a:gdLst/>
            <a:ahLst/>
            <a:cxnLst/>
            <a:rect l="l" t="t" r="r" b="b"/>
            <a:pathLst>
              <a:path w="6583680" h="10287000">
                <a:moveTo>
                  <a:pt x="0" y="0"/>
                </a:moveTo>
                <a:lnTo>
                  <a:pt x="6583680" y="0"/>
                </a:lnTo>
                <a:lnTo>
                  <a:pt x="65836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</a:blip>
            <a:stretch>
              <a:fillRect l="-12499" r="-12499"/>
            </a:stretch>
          </a:blipFill>
          <a:ln w="38100" cap="sq">
            <a:solidFill>
              <a:srgbClr val="000000">
                <a:alpha val="97647"/>
              </a:srgbClr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0766799" y="680086"/>
            <a:ext cx="5368248" cy="159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6159" b="1" spc="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  <a:p>
            <a:pPr algn="l">
              <a:lnSpc>
                <a:spcPts val="6159"/>
              </a:lnSpc>
            </a:pPr>
            <a:endParaRPr lang="en-US" sz="6159" b="1" spc="98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86011" y="1523022"/>
            <a:ext cx="975075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NeuroFleetX is a next-generation AI-driven platform that transforms urban mobility and fleet operations.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86011" y="3398813"/>
            <a:ext cx="1010198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It integrates AI, IoT, and geospatial data to provide real-time vehicle tracking and predictive route planning.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71238" y="5274603"/>
            <a:ext cx="1011676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The platform enhances fleet rental services, improves decision-making, and promotes sustainable transportation.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86011" y="7297680"/>
            <a:ext cx="928398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Designed for scalability with mobile-first enterprise features for fleet managers and customers.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700" y="440277"/>
            <a:ext cx="381000" cy="2808119"/>
            <a:chOff x="0" y="0"/>
            <a:chExt cx="508000" cy="3744159"/>
          </a:xfrm>
        </p:grpSpPr>
        <p:sp>
          <p:nvSpPr>
            <p:cNvPr id="18" name="Freeform 18"/>
            <p:cNvSpPr/>
            <p:nvPr/>
          </p:nvSpPr>
          <p:spPr>
            <a:xfrm rot="-5400000">
              <a:off x="-109272" y="3126887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 rot="-5400000">
              <a:off x="-1184110" y="1263360"/>
              <a:ext cx="2827231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1159123" y="0"/>
            <a:ext cx="6173055" cy="10287000"/>
          </a:xfrm>
          <a:custGeom>
            <a:avLst/>
            <a:gdLst/>
            <a:ahLst/>
            <a:cxnLst/>
            <a:rect l="l" t="t" r="r" b="b"/>
            <a:pathLst>
              <a:path w="6173055" h="10287000">
                <a:moveTo>
                  <a:pt x="0" y="0"/>
                </a:moveTo>
                <a:lnTo>
                  <a:pt x="6173055" y="0"/>
                </a:lnTo>
                <a:lnTo>
                  <a:pt x="61730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01" r="-120619"/>
            </a:stretch>
          </a:blipFill>
          <a:ln cap="rnd">
            <a:noFill/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>
            <a:off x="9729352" y="440277"/>
            <a:ext cx="2040880" cy="1013018"/>
          </a:xfrm>
          <a:custGeom>
            <a:avLst/>
            <a:gdLst/>
            <a:ahLst/>
            <a:cxnLst/>
            <a:rect l="l" t="t" r="r" b="b"/>
            <a:pathLst>
              <a:path w="2040880" h="1013018">
                <a:moveTo>
                  <a:pt x="0" y="0"/>
                </a:moveTo>
                <a:lnTo>
                  <a:pt x="2040880" y="0"/>
                </a:lnTo>
                <a:lnTo>
                  <a:pt x="2040880" y="1013018"/>
                </a:lnTo>
                <a:lnTo>
                  <a:pt x="0" y="1013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944859" y="688696"/>
            <a:ext cx="8804933" cy="1605837"/>
            <a:chOff x="0" y="0"/>
            <a:chExt cx="11739911" cy="214111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1739911" cy="113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60"/>
                </a:lnSpc>
              </a:pPr>
              <a:r>
                <a:rPr lang="en-US" sz="5820" b="1" spc="93">
                  <a:solidFill>
                    <a:srgbClr val="011C5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Problem </a:t>
              </a:r>
              <a:r>
                <a:rPr lang="en-US" sz="5820" b="1" spc="93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Statement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13424"/>
              <a:ext cx="11739911" cy="627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7700" y="440277"/>
            <a:ext cx="381000" cy="2808119"/>
            <a:chOff x="0" y="0"/>
            <a:chExt cx="508000" cy="3744159"/>
          </a:xfrm>
        </p:grpSpPr>
        <p:sp>
          <p:nvSpPr>
            <p:cNvPr id="16" name="Freeform 16"/>
            <p:cNvSpPr/>
            <p:nvPr/>
          </p:nvSpPr>
          <p:spPr>
            <a:xfrm rot="-5400000">
              <a:off x="-109272" y="3126887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 rot="-5400000">
              <a:off x="-1184110" y="1263360"/>
              <a:ext cx="2827231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5498" y="1779880"/>
            <a:ext cx="927816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Current urban mobility systems are reactive, inefficient, and fragmented.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1546B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11484" y="3181721"/>
            <a:ext cx="929266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Lack of real-time tracking leads to delays, wasted fuel, and poor resource utilization.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1484" y="4975450"/>
            <a:ext cx="938217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Fleet managers face challenges in maintenance prediction, route optimization, and data insights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6730" y="6765515"/>
            <a:ext cx="938217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There is a need for a unified, intelligent, AI-powered platform to manage and optimize mobility operations.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511735" y="75404"/>
            <a:ext cx="6253456" cy="10211596"/>
          </a:xfrm>
          <a:custGeom>
            <a:avLst/>
            <a:gdLst/>
            <a:ahLst/>
            <a:cxnLst/>
            <a:rect l="l" t="t" r="r" b="b"/>
            <a:pathLst>
              <a:path w="6253456" h="10211596">
                <a:moveTo>
                  <a:pt x="0" y="0"/>
                </a:moveTo>
                <a:lnTo>
                  <a:pt x="6253455" y="0"/>
                </a:lnTo>
                <a:lnTo>
                  <a:pt x="6253455" y="10211596"/>
                </a:lnTo>
                <a:lnTo>
                  <a:pt x="0" y="10211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81" t="-1050" b="-31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24916" y="382353"/>
            <a:ext cx="5140897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011C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-284822" y="1343358"/>
            <a:ext cx="2216447" cy="21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6170" y="1380235"/>
            <a:ext cx="889132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Develop a smart, AI-based fleet management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6170" y="2770250"/>
            <a:ext cx="889132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Implement real-time telemetry for vehicle tracking using IoT and geolocation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7161" y="4760340"/>
            <a:ext cx="89293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Enable predictive route planning and maintenance forecasting using machine learning.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6170" y="6750430"/>
            <a:ext cx="89293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Build an intuitive frontend for customers, admins, and fleet operators.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7161" y="8506460"/>
            <a:ext cx="889132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Support sustainability goals through efficient route planning and reduced emissions.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903423" y="2829916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65508" y="2677516"/>
            <a:ext cx="9605301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React.js (Dynamic dashboards, Google Maps API integration)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03423" y="1148714"/>
            <a:ext cx="10991835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</a:t>
            </a:r>
          </a:p>
        </p:txBody>
      </p:sp>
      <p:sp>
        <p:nvSpPr>
          <p:cNvPr id="13" name="Freeform 13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-5400000">
            <a:off x="-270142" y="1358038"/>
            <a:ext cx="2187085" cy="21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03423" y="3567577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3423" y="5042899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Engine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03423" y="5780560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65508" y="3417000"/>
            <a:ext cx="10790260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Spring Boot 6.0 (Java 21) – RESTful APIs &amp; real-time WebSockets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65508" y="4152838"/>
            <a:ext cx="9605301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Firebase Firestore (NoSQL cloud database)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65508" y="4888676"/>
            <a:ext cx="10493792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Python (Machine learning models for traffic and route prediction)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65508" y="5624514"/>
            <a:ext cx="9605301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Firebase Authentication (Role-based access control)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03423" y="4300987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03423" y="6523496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65508" y="6356101"/>
            <a:ext cx="10325622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Google Maps API, WebSocket communication for live updates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6633248" y="8024358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3325">
            <a:off x="5437485" y="5753287"/>
            <a:ext cx="3848100" cy="4110658"/>
            <a:chOff x="0" y="0"/>
            <a:chExt cx="5130800" cy="548087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130800" cy="5480878"/>
              <a:chOff x="0" y="0"/>
              <a:chExt cx="1972478" cy="21070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72478" cy="2107062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07062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07062"/>
                    </a:lnTo>
                    <a:lnTo>
                      <a:pt x="0" y="2107062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41761" y="3687849"/>
              <a:ext cx="384727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REST APIs, WebSocket for live telemetry.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86990" y="2297242"/>
              <a:ext cx="2156821" cy="101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 (Spring Boot)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792595" y="5718511"/>
            <a:ext cx="3848100" cy="4110658"/>
            <a:chOff x="0" y="0"/>
            <a:chExt cx="5130800" cy="548087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130800" cy="5480878"/>
              <a:chOff x="0" y="0"/>
              <a:chExt cx="1972478" cy="21070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72478" cy="2107062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07062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07062"/>
                    </a:lnTo>
                    <a:lnTo>
                      <a:pt x="0" y="2107062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641761" y="3687849"/>
              <a:ext cx="384727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Stores vehicle, user, and booking data.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86990" y="2297242"/>
              <a:ext cx="2156821" cy="101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Database (Firebase Firestore)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7640438" y="5899058"/>
            <a:ext cx="211659" cy="3819230"/>
            <a:chOff x="0" y="0"/>
            <a:chExt cx="282212" cy="5092306"/>
          </a:xfrm>
        </p:grpSpPr>
        <p:sp>
          <p:nvSpPr>
            <p:cNvPr id="23" name="TextBox 23"/>
            <p:cNvSpPr txBox="1"/>
            <p:nvPr/>
          </p:nvSpPr>
          <p:spPr>
            <a:xfrm rot="-5400000">
              <a:off x="-1075168" y="3734926"/>
              <a:ext cx="2451599" cy="26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400" b="1">
                  <a:solidFill>
                    <a:srgbClr val="1546BA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Social Science Class 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 rot="-5400000">
              <a:off x="-1104000" y="1132576"/>
              <a:ext cx="2518787" cy="253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99"/>
                </a:lnSpc>
              </a:pPr>
              <a:r>
                <a:rPr lang="en-US" sz="1399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Sierrawood School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08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088668" y="5590698"/>
            <a:ext cx="3848100" cy="4453558"/>
            <a:chOff x="0" y="0"/>
            <a:chExt cx="5130800" cy="593807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130800" cy="5938078"/>
              <a:chOff x="0" y="0"/>
              <a:chExt cx="1972478" cy="22828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72478" cy="2282827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282827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282827"/>
                    </a:lnTo>
                    <a:lnTo>
                      <a:pt x="0" y="228282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641761" y="3687849"/>
              <a:ext cx="3847279" cy="132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Predictive model for maintenance and route optimization.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486990" y="2297242"/>
              <a:ext cx="2156821" cy="101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 Micro service Python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 rot="21438">
            <a:off x="1121602" y="5671497"/>
            <a:ext cx="3848100" cy="4207020"/>
            <a:chOff x="0" y="0"/>
            <a:chExt cx="5130800" cy="560935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5130800" cy="5609359"/>
              <a:chOff x="0" y="0"/>
              <a:chExt cx="1972478" cy="215645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72478" cy="2156455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56455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56455"/>
                    </a:lnTo>
                    <a:lnTo>
                      <a:pt x="0" y="2156455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641761" y="3359131"/>
              <a:ext cx="3847279" cy="132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User interface for admin, manager, and customer portals.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486990" y="2297242"/>
              <a:ext cx="2156821" cy="687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Frontend (React)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8" name="AutoShape 38"/>
          <p:cNvSpPr/>
          <p:nvPr/>
        </p:nvSpPr>
        <p:spPr>
          <a:xfrm>
            <a:off x="1306170" y="4299158"/>
            <a:ext cx="1595313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flipV="1">
            <a:off x="7361535" y="4299158"/>
            <a:ext cx="0" cy="14193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15640567" y="4343550"/>
            <a:ext cx="0" cy="13522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H="1" flipV="1">
            <a:off x="11659298" y="4299158"/>
            <a:ext cx="57347" cy="14193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H="1" flipV="1">
            <a:off x="3086093" y="4344903"/>
            <a:ext cx="568" cy="14635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 rot="-5475279">
            <a:off x="17235356" y="4096368"/>
            <a:ext cx="463521" cy="405581"/>
            <a:chOff x="0" y="0"/>
            <a:chExt cx="812800" cy="7112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11C5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27000" y="-53975"/>
              <a:ext cx="558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1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2774187" y="4023667"/>
            <a:ext cx="624949" cy="642471"/>
          </a:xfrm>
          <a:custGeom>
            <a:avLst/>
            <a:gdLst/>
            <a:ahLst/>
            <a:cxnLst/>
            <a:rect l="l" t="t" r="r" b="b"/>
            <a:pathLst>
              <a:path w="624949" h="642471">
                <a:moveTo>
                  <a:pt x="0" y="0"/>
                </a:moveTo>
                <a:lnTo>
                  <a:pt x="624948" y="0"/>
                </a:lnTo>
                <a:lnTo>
                  <a:pt x="624948" y="642471"/>
                </a:lnTo>
                <a:lnTo>
                  <a:pt x="0" y="64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60800">
            <a:off x="11474058" y="4023667"/>
            <a:ext cx="484659" cy="511636"/>
          </a:xfrm>
          <a:custGeom>
            <a:avLst/>
            <a:gdLst/>
            <a:ahLst/>
            <a:cxnLst/>
            <a:rect l="l" t="t" r="r" b="b"/>
            <a:pathLst>
              <a:path w="484659" h="511636">
                <a:moveTo>
                  <a:pt x="0" y="0"/>
                </a:moveTo>
                <a:lnTo>
                  <a:pt x="484658" y="0"/>
                </a:lnTo>
                <a:lnTo>
                  <a:pt x="484658" y="511636"/>
                </a:lnTo>
                <a:lnTo>
                  <a:pt x="0" y="511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5095278" y="1066800"/>
            <a:ext cx="8993390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5430" b="1" spc="86">
                <a:solidFill>
                  <a:srgbClr val="011C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647700" y="306085"/>
            <a:ext cx="381000" cy="2942311"/>
            <a:chOff x="0" y="0"/>
            <a:chExt cx="508000" cy="3923081"/>
          </a:xfrm>
        </p:grpSpPr>
        <p:sp>
          <p:nvSpPr>
            <p:cNvPr id="50" name="Freeform 50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TextBox 51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52" name="Freeform 52"/>
          <p:cNvSpPr/>
          <p:nvPr/>
        </p:nvSpPr>
        <p:spPr>
          <a:xfrm>
            <a:off x="7030054" y="3938577"/>
            <a:ext cx="662962" cy="642471"/>
          </a:xfrm>
          <a:custGeom>
            <a:avLst/>
            <a:gdLst/>
            <a:ahLst/>
            <a:cxnLst/>
            <a:rect l="l" t="t" r="r" b="b"/>
            <a:pathLst>
              <a:path w="662962" h="642471">
                <a:moveTo>
                  <a:pt x="0" y="0"/>
                </a:moveTo>
                <a:lnTo>
                  <a:pt x="662962" y="0"/>
                </a:lnTo>
                <a:lnTo>
                  <a:pt x="662962" y="642471"/>
                </a:lnTo>
                <a:lnTo>
                  <a:pt x="0" y="642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5368898" y="3903207"/>
            <a:ext cx="543337" cy="713211"/>
          </a:xfrm>
          <a:custGeom>
            <a:avLst/>
            <a:gdLst/>
            <a:ahLst/>
            <a:cxnLst/>
            <a:rect l="l" t="t" r="r" b="b"/>
            <a:pathLst>
              <a:path w="543337" h="713211">
                <a:moveTo>
                  <a:pt x="0" y="0"/>
                </a:moveTo>
                <a:lnTo>
                  <a:pt x="543337" y="0"/>
                </a:lnTo>
                <a:lnTo>
                  <a:pt x="54333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7701599" cy="10741024"/>
            <a:chOff x="0" y="0"/>
            <a:chExt cx="3831059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1059" cy="5342981"/>
            </a:xfrm>
            <a:custGeom>
              <a:avLst/>
              <a:gdLst/>
              <a:ahLst/>
              <a:cxnLst/>
              <a:rect l="l" t="t" r="r" b="b"/>
              <a:pathLst>
                <a:path w="3831059" h="5342981">
                  <a:moveTo>
                    <a:pt x="0" y="0"/>
                  </a:moveTo>
                  <a:lnTo>
                    <a:pt x="3831059" y="0"/>
                  </a:lnTo>
                  <a:lnTo>
                    <a:pt x="3831059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87026" y="3735879"/>
            <a:ext cx="3948057" cy="154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 Done!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078272" y="2031312"/>
            <a:ext cx="8384581" cy="802228"/>
            <a:chOff x="0" y="0"/>
            <a:chExt cx="11179441" cy="10696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Real-time vehicle tracking using Spring Boot WebSockets.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Telemetry Module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78272" y="3296666"/>
            <a:ext cx="8384581" cy="802228"/>
            <a:chOff x="0" y="0"/>
            <a:chExt cx="11179441" cy="10696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CRUD operations for vehicles and fleet details.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Inventory Management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78272" y="4565618"/>
            <a:ext cx="8384581" cy="802228"/>
            <a:chOff x="0" y="0"/>
            <a:chExt cx="11179441" cy="10696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Smart booking with vehicle recommendations.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Customer Booking System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55795" y="2241926"/>
            <a:ext cx="1157531" cy="1157531"/>
            <a:chOff x="0" y="0"/>
            <a:chExt cx="1543375" cy="154337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43375" cy="154337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Freeform 25"/>
            <p:cNvSpPr/>
            <p:nvPr/>
          </p:nvSpPr>
          <p:spPr>
            <a:xfrm>
              <a:off x="307325" y="436502"/>
              <a:ext cx="928724" cy="670370"/>
            </a:xfrm>
            <a:custGeom>
              <a:avLst/>
              <a:gdLst/>
              <a:ahLst/>
              <a:cxnLst/>
              <a:rect l="l" t="t" r="r" b="b"/>
              <a:pathLst>
                <a:path w="928724" h="670370">
                  <a:moveTo>
                    <a:pt x="0" y="0"/>
                  </a:moveTo>
                  <a:lnTo>
                    <a:pt x="928724" y="0"/>
                  </a:lnTo>
                  <a:lnTo>
                    <a:pt x="928724" y="670370"/>
                  </a:lnTo>
                  <a:lnTo>
                    <a:pt x="0" y="67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5617219"/>
            <a:ext cx="5256059" cy="154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Modules Implemented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078272" y="5579119"/>
            <a:ext cx="8384581" cy="802228"/>
            <a:chOff x="0" y="0"/>
            <a:chExt cx="11179441" cy="1069637"/>
          </a:xfrm>
        </p:grpSpPr>
        <p:sp>
          <p:nvSpPr>
            <p:cNvPr id="31" name="TextBox 31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Admin and user access through Firebase Auth.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Role-Based Access Control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078272" y="6764070"/>
            <a:ext cx="8384581" cy="802228"/>
            <a:chOff x="0" y="0"/>
            <a:chExt cx="11179441" cy="1069637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ML-based insights for vehicle health monitoring.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Predictive Maintenance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078272" y="7859849"/>
            <a:ext cx="8384581" cy="802228"/>
            <a:chOff x="0" y="0"/>
            <a:chExt cx="11179441" cy="1069637"/>
          </a:xfrm>
        </p:grpSpPr>
        <p:sp>
          <p:nvSpPr>
            <p:cNvPr id="37" name="TextBox 37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Real-time analytics and operational overview for fleet managers.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Dashboard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6508567" cy="10741024"/>
            <a:chOff x="0" y="0"/>
            <a:chExt cx="3237601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37601" cy="5342981"/>
            </a:xfrm>
            <a:custGeom>
              <a:avLst/>
              <a:gdLst/>
              <a:ahLst/>
              <a:cxnLst/>
              <a:rect l="l" t="t" r="r" b="b"/>
              <a:pathLst>
                <a:path w="3237601" h="5342981">
                  <a:moveTo>
                    <a:pt x="0" y="0"/>
                  </a:moveTo>
                  <a:lnTo>
                    <a:pt x="3237601" y="0"/>
                  </a:lnTo>
                  <a:lnTo>
                    <a:pt x="3237601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7" name="Freeform 7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1" name="Freeform 11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145835" y="1110614"/>
            <a:ext cx="1157531" cy="1157531"/>
            <a:chOff x="0" y="0"/>
            <a:chExt cx="1543375" cy="154337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543375" cy="154337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307325" y="436502"/>
              <a:ext cx="928724" cy="670370"/>
            </a:xfrm>
            <a:custGeom>
              <a:avLst/>
              <a:gdLst/>
              <a:ahLst/>
              <a:cxnLst/>
              <a:rect l="l" t="t" r="r" b="b"/>
              <a:pathLst>
                <a:path w="928724" h="670370">
                  <a:moveTo>
                    <a:pt x="0" y="0"/>
                  </a:moveTo>
                  <a:lnTo>
                    <a:pt x="928724" y="0"/>
                  </a:lnTo>
                  <a:lnTo>
                    <a:pt x="928724" y="670370"/>
                  </a:lnTo>
                  <a:lnTo>
                    <a:pt x="0" y="67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614960" y="1491614"/>
            <a:ext cx="4482170" cy="8114699"/>
          </a:xfrm>
          <a:custGeom>
            <a:avLst/>
            <a:gdLst/>
            <a:ahLst/>
            <a:cxnLst/>
            <a:rect l="l" t="t" r="r" b="b"/>
            <a:pathLst>
              <a:path w="4482170" h="8114699">
                <a:moveTo>
                  <a:pt x="0" y="0"/>
                </a:moveTo>
                <a:lnTo>
                  <a:pt x="4482171" y="0"/>
                </a:lnTo>
                <a:lnTo>
                  <a:pt x="4482171" y="8114699"/>
                </a:lnTo>
                <a:lnTo>
                  <a:pt x="0" y="81146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243516" y="1514806"/>
            <a:ext cx="3533244" cy="8115261"/>
          </a:xfrm>
          <a:custGeom>
            <a:avLst/>
            <a:gdLst/>
            <a:ahLst/>
            <a:cxnLst/>
            <a:rect l="l" t="t" r="r" b="b"/>
            <a:pathLst>
              <a:path w="3533244" h="8115261">
                <a:moveTo>
                  <a:pt x="0" y="0"/>
                </a:moveTo>
                <a:lnTo>
                  <a:pt x="3533244" y="0"/>
                </a:lnTo>
                <a:lnTo>
                  <a:pt x="3533244" y="8115262"/>
                </a:lnTo>
                <a:lnTo>
                  <a:pt x="0" y="8115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49258" y="3334766"/>
            <a:ext cx="4308218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Filesystem 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9258" y="4180767"/>
            <a:ext cx="5256059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structure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48779" y="776165"/>
            <a:ext cx="1772809" cy="377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2856" b="1" dirty="0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86281" y="800792"/>
            <a:ext cx="3339530" cy="37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859" b="1" dirty="0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</p:spTree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06170" y="463319"/>
            <a:ext cx="9541110" cy="4578308"/>
          </a:xfrm>
          <a:custGeom>
            <a:avLst/>
            <a:gdLst/>
            <a:ahLst/>
            <a:cxnLst/>
            <a:rect l="l" t="t" r="r" b="b"/>
            <a:pathLst>
              <a:path w="9541110" h="4578308">
                <a:moveTo>
                  <a:pt x="0" y="0"/>
                </a:moveTo>
                <a:lnTo>
                  <a:pt x="9541110" y="0"/>
                </a:lnTo>
                <a:lnTo>
                  <a:pt x="9541110" y="4578308"/>
                </a:lnTo>
                <a:lnTo>
                  <a:pt x="0" y="4578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9" r="-53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3459" y="5366748"/>
            <a:ext cx="9653822" cy="4557771"/>
          </a:xfrm>
          <a:custGeom>
            <a:avLst/>
            <a:gdLst/>
            <a:ahLst/>
            <a:cxnLst/>
            <a:rect l="l" t="t" r="r" b="b"/>
            <a:pathLst>
              <a:path w="9653822" h="4557771">
                <a:moveTo>
                  <a:pt x="0" y="0"/>
                </a:moveTo>
                <a:lnTo>
                  <a:pt x="9653821" y="0"/>
                </a:lnTo>
                <a:lnTo>
                  <a:pt x="9653821" y="4557771"/>
                </a:lnTo>
                <a:lnTo>
                  <a:pt x="0" y="4557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83208" y="756286"/>
            <a:ext cx="451810" cy="2492110"/>
            <a:chOff x="0" y="0"/>
            <a:chExt cx="602413" cy="3322813"/>
          </a:xfrm>
        </p:grpSpPr>
        <p:sp>
          <p:nvSpPr>
            <p:cNvPr id="13" name="Freeform 13"/>
            <p:cNvSpPr/>
            <p:nvPr/>
          </p:nvSpPr>
          <p:spPr>
            <a:xfrm rot="-5400000">
              <a:off x="-23283" y="2705541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 rot="-5400000">
              <a:off x="-887448" y="916024"/>
              <a:ext cx="2405886" cy="573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63350" y="2400300"/>
            <a:ext cx="3957650" cy="87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58170" y="7154461"/>
            <a:ext cx="533842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Fleet Inventory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610</Words>
  <Application>Microsoft Office PowerPoint</Application>
  <PresentationFormat>Custom</PresentationFormat>
  <Paragraphs>139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Libre Franklin Light</vt:lpstr>
      <vt:lpstr>Montserrat Bold</vt:lpstr>
      <vt:lpstr>Canva Sans Bold</vt:lpstr>
      <vt:lpstr>Arial</vt:lpstr>
      <vt:lpstr>Canva Sans</vt:lpstr>
      <vt:lpstr>Libre Franklin Bold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NeuroFleet</dc:title>
  <cp:lastModifiedBy>M Jayanth</cp:lastModifiedBy>
  <cp:revision>2</cp:revision>
  <dcterms:created xsi:type="dcterms:W3CDTF">2006-08-16T00:00:00Z</dcterms:created>
  <dcterms:modified xsi:type="dcterms:W3CDTF">2025-10-14T06:40:16Z</dcterms:modified>
  <dc:identifier>DAG1IadJC-0</dc:identifier>
</cp:coreProperties>
</file>